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7227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9111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49606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8285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691305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79216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14781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21672217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0265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593223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9606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54856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30890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15011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987753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813552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72326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B05DEA7-4402-452F-BC3A-106FB70101B7}" type="datetimeFigureOut">
              <a:rPr lang="en-HK" smtClean="0"/>
              <a:t>27/9/2020</a:t>
            </a:fld>
            <a:endParaRPr lang="en-H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H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88E1D-7388-4AD4-8C6F-4E6AED746B09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48466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kshay4/road-accidents-incidenc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1500-FD27-4CBA-898A-42DD096D9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Junction Information can help Predict Accident Severity</a:t>
            </a:r>
            <a:endParaRPr lang="en-H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F96D0-B575-4D7F-86FC-BE7BA40417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Hugh Chua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929483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047C-674A-4487-9CEF-F607F1304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Surface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96B49-5797-486D-B7F1-2B20D04A2BBC}"/>
              </a:ext>
            </a:extLst>
          </p:cNvPr>
          <p:cNvPicPr/>
          <p:nvPr/>
        </p:nvPicPr>
        <p:blipFill rotWithShape="1">
          <a:blip r:embed="rId2"/>
          <a:srcRect l="63151" t="29708" r="19939" b="8150"/>
          <a:stretch/>
        </p:blipFill>
        <p:spPr bwMode="auto">
          <a:xfrm>
            <a:off x="646111" y="1152983"/>
            <a:ext cx="4697414" cy="4542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09F104-CC06-416C-BDD3-F4911AFC23AA}"/>
              </a:ext>
            </a:extLst>
          </p:cNvPr>
          <p:cNvSpPr txBox="1"/>
          <p:nvPr/>
        </p:nvSpPr>
        <p:spPr>
          <a:xfrm>
            <a:off x="6858000" y="1466850"/>
            <a:ext cx="3524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Takeaways: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accidents occur under dry conditions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wet or damp surface play a significant role in accidents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2508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BF095-6D04-4CEE-8B85-5628C594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the Week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57FEA-9C62-4CB8-B974-A9A8E9D38AF9}"/>
              </a:ext>
            </a:extLst>
          </p:cNvPr>
          <p:cNvPicPr/>
          <p:nvPr/>
        </p:nvPicPr>
        <p:blipFill rotWithShape="1">
          <a:blip r:embed="rId2"/>
          <a:srcRect l="63151" t="28020" r="19655" b="11195"/>
          <a:stretch/>
        </p:blipFill>
        <p:spPr bwMode="auto">
          <a:xfrm>
            <a:off x="620658" y="1152983"/>
            <a:ext cx="4837167" cy="5123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CA0EFF-B37A-4F5B-AF65-0A036DFB5D75}"/>
              </a:ext>
            </a:extLst>
          </p:cNvPr>
          <p:cNvSpPr txBox="1"/>
          <p:nvPr/>
        </p:nvSpPr>
        <p:spPr>
          <a:xfrm>
            <a:off x="6096000" y="1390650"/>
            <a:ext cx="44767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Takeaways: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accidents happen on the weekend (Saturday and Sunday)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accidents happen on Friday</a:t>
            </a:r>
          </a:p>
          <a:p>
            <a:pPr marL="285750" indent="-285750">
              <a:buFontTx/>
              <a:buChar char="-"/>
            </a:pPr>
            <a:r>
              <a:rPr lang="en-US" dirty="0"/>
              <a:t>Monday thru Thursday have roughly the same number of accidents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Sunday has the largest amount of fatal accidents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Possible: weekend drivers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34004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493D-3346-45E1-B828-B3BA6E78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or Rural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41355-C009-4AB4-A142-8E77921840DF}"/>
              </a:ext>
            </a:extLst>
          </p:cNvPr>
          <p:cNvPicPr/>
          <p:nvPr/>
        </p:nvPicPr>
        <p:blipFill rotWithShape="1">
          <a:blip r:embed="rId2"/>
          <a:srcRect l="59694" t="26709" r="4276" b="8765"/>
          <a:stretch/>
        </p:blipFill>
        <p:spPr bwMode="auto">
          <a:xfrm>
            <a:off x="646110" y="1152982"/>
            <a:ext cx="4706939" cy="48096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742E7-7CC9-456A-8E21-8EC6CA4122FC}"/>
              </a:ext>
            </a:extLst>
          </p:cNvPr>
          <p:cNvSpPr txBox="1"/>
          <p:nvPr/>
        </p:nvSpPr>
        <p:spPr>
          <a:xfrm>
            <a:off x="5954104" y="1162507"/>
            <a:ext cx="3495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Takeaways: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More accidents happen in urban environments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Slightly more fatal accidents in rural areas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18849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CEFB-A188-4A30-AEED-91FAA6F8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C1A10-1CA5-4DD3-9579-EFC95ECAE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8077" y="1407459"/>
            <a:ext cx="3039450" cy="44313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exploratory analysis, Junction Detail and Junction Control have a large impact on number of accidents and accident severity</a:t>
            </a:r>
          </a:p>
          <a:p>
            <a:r>
              <a:rPr lang="en-US" dirty="0"/>
              <a:t>Heatmap shows little linear correlation between features; linear machine learning models not necessary</a:t>
            </a:r>
          </a:p>
          <a:p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468DF-FE8B-43D4-B159-9950C55A51B3}"/>
              </a:ext>
            </a:extLst>
          </p:cNvPr>
          <p:cNvPicPr/>
          <p:nvPr/>
        </p:nvPicPr>
        <p:blipFill rotWithShape="1">
          <a:blip r:embed="rId2"/>
          <a:srcRect l="59465" t="33736" r="2456" b="6303"/>
          <a:stretch/>
        </p:blipFill>
        <p:spPr bwMode="auto">
          <a:xfrm>
            <a:off x="541336" y="1245888"/>
            <a:ext cx="6640514" cy="50215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77878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0CD6-7963-4093-947B-7C328434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Modelling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10FBF-DCCF-44C9-BAD9-7FBC03239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Df1 and df2 are further split into 2 more datasets. One set used for finding best machine learning settings; the other used to check data</a:t>
            </a:r>
          </a:p>
          <a:p>
            <a:r>
              <a:rPr lang="en-US" dirty="0"/>
              <a:t>Machine Learning Models Used:</a:t>
            </a:r>
          </a:p>
          <a:p>
            <a:pPr lvl="1"/>
            <a:r>
              <a:rPr lang="en-US" dirty="0"/>
              <a:t>K Nearest Neighbors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Support Vector Machine</a:t>
            </a:r>
          </a:p>
          <a:p>
            <a:pPr lvl="1"/>
            <a:r>
              <a:rPr lang="en-US" dirty="0"/>
              <a:t>Logistic Regression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149547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617-25AA-4ABE-B513-BDBE4D19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+ Future Improvements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75D53-8DAA-4953-AC6C-7BF17B94D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98" y="3219450"/>
            <a:ext cx="9238456" cy="3028949"/>
          </a:xfrm>
        </p:spPr>
        <p:txBody>
          <a:bodyPr/>
          <a:lstStyle/>
          <a:p>
            <a:r>
              <a:rPr lang="en-US" dirty="0"/>
              <a:t>Accuracy has not increased when the junction data is added</a:t>
            </a:r>
          </a:p>
          <a:p>
            <a:pPr lvl="1"/>
            <a:r>
              <a:rPr lang="en-US" dirty="0"/>
              <a:t>Likely because model has lots of data to work with</a:t>
            </a:r>
          </a:p>
          <a:p>
            <a:pPr lvl="1"/>
            <a:r>
              <a:rPr lang="en-US" dirty="0"/>
              <a:t>Did not need junction data to predict accident severity</a:t>
            </a:r>
          </a:p>
          <a:p>
            <a:r>
              <a:rPr lang="en-US" dirty="0"/>
              <a:t>Things to do in the Future:</a:t>
            </a:r>
          </a:p>
          <a:p>
            <a:pPr lvl="1"/>
            <a:r>
              <a:rPr lang="en-US" dirty="0"/>
              <a:t>Different Machine Learning models e.g. random forest, gradient boost</a:t>
            </a:r>
          </a:p>
          <a:p>
            <a:pPr lvl="1"/>
            <a:r>
              <a:rPr lang="en-US" dirty="0"/>
              <a:t>Maybe more data could be used (More rows of data)</a:t>
            </a:r>
          </a:p>
          <a:p>
            <a:pPr lvl="1"/>
            <a:r>
              <a:rPr lang="en-US" dirty="0"/>
              <a:t>Explore different attributes e.g. Age of driver, Age of vehicle</a:t>
            </a:r>
            <a:endParaRPr lang="en-HK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BAB07-4ADD-40A1-A587-AB5D673AA05A}"/>
              </a:ext>
            </a:extLst>
          </p:cNvPr>
          <p:cNvPicPr/>
          <p:nvPr/>
        </p:nvPicPr>
        <p:blipFill rotWithShape="1">
          <a:blip r:embed="rId2"/>
          <a:srcRect l="61640" t="64879" r="23240" b="22221"/>
          <a:stretch/>
        </p:blipFill>
        <p:spPr bwMode="auto">
          <a:xfrm>
            <a:off x="811398" y="1152983"/>
            <a:ext cx="7961127" cy="1999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484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2371-BB5C-4F51-BE80-5C7D012D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Junction Information Could be useful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26DDD-37D8-4905-AE3F-49514C03F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accidents kill 1.35mil people a year; cost most countries 3% of their GDP</a:t>
            </a:r>
          </a:p>
          <a:p>
            <a:r>
              <a:rPr lang="en-US" dirty="0"/>
              <a:t>Vehicles are thought to get into car accidents when crossing junctions</a:t>
            </a:r>
          </a:p>
          <a:p>
            <a:pPr lvl="1"/>
            <a:r>
              <a:rPr lang="en-US" dirty="0"/>
              <a:t>Therefore need to investigate this</a:t>
            </a:r>
          </a:p>
          <a:p>
            <a:r>
              <a:rPr lang="en-US" dirty="0"/>
              <a:t>Help Drivers make decisions to stay away from traffic blackspots</a:t>
            </a:r>
          </a:p>
          <a:p>
            <a:r>
              <a:rPr lang="en-US" dirty="0"/>
              <a:t>Help NGOs develop safer roads for economically less developed countries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6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D1AC-F9A8-4423-BBD3-43C6BCF85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Feature Selection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44874-BA16-4BEF-853A-C320FEA8E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from Kaggle: (</a:t>
            </a:r>
            <a:r>
              <a:rPr lang="en-HK" sz="2000" u="sng" dirty="0">
                <a:solidFill>
                  <a:srgbClr val="4A6EE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https://www.kaggle.com/akshay4/road-accidents-incidence</a:t>
            </a:r>
            <a:r>
              <a:rPr lang="en-HK" u="sng" dirty="0">
                <a:solidFill>
                  <a:srgbClr val="4A6EE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HK" dirty="0"/>
          </a:p>
          <a:p>
            <a:pPr lvl="1"/>
            <a:r>
              <a:rPr lang="en-HK" dirty="0"/>
              <a:t>Traffic Accidents in the UK 1979-2015</a:t>
            </a:r>
          </a:p>
          <a:p>
            <a:pPr lvl="1"/>
            <a:r>
              <a:rPr lang="en-HK" dirty="0"/>
              <a:t>From Open Data Platform UK</a:t>
            </a:r>
          </a:p>
          <a:p>
            <a:r>
              <a:rPr lang="en-HK" dirty="0"/>
              <a:t>Selected Features: Accident Severity, Road Type, Junction Detail, Junction Control, Light Condition, Weather Conditions, Special Conditions at Site, Urban or Rural Area, Day of the Week</a:t>
            </a:r>
          </a:p>
          <a:p>
            <a:r>
              <a:rPr lang="en-HK" dirty="0"/>
              <a:t>Two datasets created (df1, df2)</a:t>
            </a:r>
          </a:p>
          <a:p>
            <a:pPr lvl="1"/>
            <a:r>
              <a:rPr lang="en-HK" dirty="0"/>
              <a:t>Df1: data without junction information</a:t>
            </a:r>
          </a:p>
          <a:p>
            <a:pPr lvl="1"/>
            <a:r>
              <a:rPr lang="en-HK" dirty="0"/>
              <a:t>Df2: </a:t>
            </a:r>
            <a:r>
              <a:rPr lang="en-HK" dirty="0" err="1"/>
              <a:t>dta</a:t>
            </a:r>
            <a:r>
              <a:rPr lang="en-HK" dirty="0"/>
              <a:t> with junction information</a:t>
            </a:r>
          </a:p>
        </p:txBody>
      </p:sp>
    </p:spTree>
    <p:extLst>
      <p:ext uri="{BB962C8B-B14F-4D97-AF65-F5344CB8AC3E}">
        <p14:creationId xmlns:p14="http://schemas.microsoft.com/office/powerpoint/2010/main" val="234496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88BD5-AA38-4D6B-A2AA-70B849DB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Type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A8AC7-A6E0-4245-96D0-2DE9B899FA06}"/>
              </a:ext>
            </a:extLst>
          </p:cNvPr>
          <p:cNvPicPr/>
          <p:nvPr/>
        </p:nvPicPr>
        <p:blipFill rotWithShape="1">
          <a:blip r:embed="rId2"/>
          <a:srcRect l="63056" t="25319" r="19563" b="9515"/>
          <a:stretch/>
        </p:blipFill>
        <p:spPr bwMode="auto">
          <a:xfrm>
            <a:off x="486253" y="1231424"/>
            <a:ext cx="4685821" cy="43951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AD7E87-7705-4798-8D03-FAC17A32424B}"/>
              </a:ext>
            </a:extLst>
          </p:cNvPr>
          <p:cNvPicPr/>
          <p:nvPr/>
        </p:nvPicPr>
        <p:blipFill rotWithShape="1">
          <a:blip r:embed="rId3"/>
          <a:srcRect l="62961" t="23970" r="19752" b="11536"/>
          <a:stretch/>
        </p:blipFill>
        <p:spPr bwMode="auto">
          <a:xfrm>
            <a:off x="5657849" y="1231424"/>
            <a:ext cx="4685821" cy="43951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7F9BC-E424-4FA7-95F3-5F901904C71E}"/>
              </a:ext>
            </a:extLst>
          </p:cNvPr>
          <p:cNvSpPr txBox="1"/>
          <p:nvPr/>
        </p:nvSpPr>
        <p:spPr>
          <a:xfrm>
            <a:off x="486253" y="5772150"/>
            <a:ext cx="7838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Takeaway: Most accidents happen on Single Carriageways; likely because it links larger highways to smaller roads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026135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FF7C-7DF1-4948-B1C8-51D7E621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Detail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B52E7-3B0D-4C3F-82FC-ABE33CA000D3}"/>
              </a:ext>
            </a:extLst>
          </p:cNvPr>
          <p:cNvPicPr/>
          <p:nvPr/>
        </p:nvPicPr>
        <p:blipFill rotWithShape="1">
          <a:blip r:embed="rId2"/>
          <a:srcRect l="63341" t="29371" r="20036" b="8497"/>
          <a:stretch/>
        </p:blipFill>
        <p:spPr bwMode="auto">
          <a:xfrm>
            <a:off x="506412" y="1152983"/>
            <a:ext cx="4303713" cy="4190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2951D-460B-4B64-842A-BCB824B5E530}"/>
              </a:ext>
            </a:extLst>
          </p:cNvPr>
          <p:cNvPicPr/>
          <p:nvPr/>
        </p:nvPicPr>
        <p:blipFill rotWithShape="1">
          <a:blip r:embed="rId3"/>
          <a:srcRect l="63246" t="28357" r="20038" b="7830"/>
          <a:stretch/>
        </p:blipFill>
        <p:spPr bwMode="auto">
          <a:xfrm>
            <a:off x="5243697" y="1152984"/>
            <a:ext cx="4303713" cy="41905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B59C8-B8C6-4EFC-A3FD-F1866F15F363}"/>
              </a:ext>
            </a:extLst>
          </p:cNvPr>
          <p:cNvSpPr txBox="1"/>
          <p:nvPr/>
        </p:nvSpPr>
        <p:spPr>
          <a:xfrm>
            <a:off x="506412" y="5505450"/>
            <a:ext cx="1000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takeaway: </a:t>
            </a:r>
          </a:p>
          <a:p>
            <a:r>
              <a:rPr lang="en-US" dirty="0"/>
              <a:t>- T junctions, Roundabouts, and Crossroads have the most accidents</a:t>
            </a:r>
          </a:p>
          <a:p>
            <a:r>
              <a:rPr lang="en-US" dirty="0"/>
              <a:t>- Extremely few accidents happen far away from a junction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073213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8F21-3DE9-4275-B1B0-E48AD492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Junction Control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70CBC-C16A-45EA-B233-B11E673B70FC}"/>
              </a:ext>
            </a:extLst>
          </p:cNvPr>
          <p:cNvPicPr/>
          <p:nvPr/>
        </p:nvPicPr>
        <p:blipFill rotWithShape="1">
          <a:blip r:embed="rId2"/>
          <a:srcRect l="63151" t="21943" r="20128" b="11860"/>
          <a:stretch/>
        </p:blipFill>
        <p:spPr bwMode="auto">
          <a:xfrm>
            <a:off x="510857" y="1152983"/>
            <a:ext cx="4708843" cy="43143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283C6F-BB1E-4350-82A4-81A881F35800}"/>
              </a:ext>
            </a:extLst>
          </p:cNvPr>
          <p:cNvSpPr txBox="1"/>
          <p:nvPr/>
        </p:nvSpPr>
        <p:spPr>
          <a:xfrm>
            <a:off x="5886450" y="1352550"/>
            <a:ext cx="4552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Takeaway:</a:t>
            </a:r>
          </a:p>
          <a:p>
            <a:r>
              <a:rPr lang="en-US" dirty="0"/>
              <a:t>- Most accidents occur when there is no active form of traffic control, such as traffic lights, stop signs, </a:t>
            </a:r>
            <a:r>
              <a:rPr lang="en-US" dirty="0" err="1"/>
              <a:t>etc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4514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F8E7-C57D-463F-96FF-2DBE4C57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Conditions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29F84-0580-42AE-BCDE-10E490C6171B}"/>
              </a:ext>
            </a:extLst>
          </p:cNvPr>
          <p:cNvPicPr/>
          <p:nvPr/>
        </p:nvPicPr>
        <p:blipFill rotWithShape="1">
          <a:blip r:embed="rId2"/>
          <a:srcRect l="63341" t="21943" r="20318" b="11860"/>
          <a:stretch/>
        </p:blipFill>
        <p:spPr bwMode="auto">
          <a:xfrm>
            <a:off x="426085" y="1152982"/>
            <a:ext cx="5565140" cy="4943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6AAF5-64AA-4612-AB26-C3342018270F}"/>
              </a:ext>
            </a:extLst>
          </p:cNvPr>
          <p:cNvSpPr txBox="1"/>
          <p:nvPr/>
        </p:nvSpPr>
        <p:spPr>
          <a:xfrm>
            <a:off x="6686550" y="135255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Takeaways: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accidents occur under lighted conditions; majority of roads have lighting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Light Conditions not a large factor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07101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8D820-199B-4E7B-834D-644EFFBB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Conditions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8408F-6702-49C8-A7BF-9DA56F14164C}"/>
              </a:ext>
            </a:extLst>
          </p:cNvPr>
          <p:cNvPicPr/>
          <p:nvPr/>
        </p:nvPicPr>
        <p:blipFill rotWithShape="1">
          <a:blip r:embed="rId2"/>
          <a:srcRect l="63341" t="25319" r="19941" b="12210"/>
          <a:stretch/>
        </p:blipFill>
        <p:spPr bwMode="auto">
          <a:xfrm>
            <a:off x="524773" y="1152983"/>
            <a:ext cx="4209152" cy="4228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4ADC0-5B1B-426C-B5B8-E8F57677023E}"/>
              </a:ext>
            </a:extLst>
          </p:cNvPr>
          <p:cNvPicPr/>
          <p:nvPr/>
        </p:nvPicPr>
        <p:blipFill rotWithShape="1">
          <a:blip r:embed="rId3"/>
          <a:srcRect l="63246" t="32747" r="19465" b="5115"/>
          <a:stretch/>
        </p:blipFill>
        <p:spPr bwMode="auto">
          <a:xfrm>
            <a:off x="4927282" y="1152982"/>
            <a:ext cx="4209152" cy="4228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F647F9-51A0-4DA6-83D3-CBBD76C1E8E9}"/>
              </a:ext>
            </a:extLst>
          </p:cNvPr>
          <p:cNvSpPr txBox="1"/>
          <p:nvPr/>
        </p:nvSpPr>
        <p:spPr>
          <a:xfrm>
            <a:off x="524773" y="5581650"/>
            <a:ext cx="9666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Takeaways:</a:t>
            </a:r>
          </a:p>
          <a:p>
            <a:pPr marL="285750" indent="-285750">
              <a:buFontTx/>
              <a:buChar char="-"/>
            </a:pPr>
            <a:r>
              <a:rPr lang="en-US" dirty="0"/>
              <a:t>Most Accidents in fine conditions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Possible Explanation: When weather conditions are bad drivers are more careful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42567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C581E-5502-41D6-8681-674435243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Conditions</a:t>
            </a:r>
            <a:endParaRPr lang="en-H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21354-5B2A-4AB6-86FF-FE88A5E385B5}"/>
              </a:ext>
            </a:extLst>
          </p:cNvPr>
          <p:cNvPicPr/>
          <p:nvPr/>
        </p:nvPicPr>
        <p:blipFill rotWithShape="1">
          <a:blip r:embed="rId2"/>
          <a:srcRect l="63246" t="27007" r="19753" b="7490"/>
          <a:stretch/>
        </p:blipFill>
        <p:spPr bwMode="auto">
          <a:xfrm>
            <a:off x="363537" y="1152983"/>
            <a:ext cx="4837113" cy="47429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45563D-FA69-4E14-B941-B0EE0D4C8619}"/>
              </a:ext>
            </a:extLst>
          </p:cNvPr>
          <p:cNvSpPr txBox="1"/>
          <p:nvPr/>
        </p:nvSpPr>
        <p:spPr>
          <a:xfrm>
            <a:off x="6162675" y="1438275"/>
            <a:ext cx="4505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Takeaways:</a:t>
            </a:r>
          </a:p>
          <a:p>
            <a:r>
              <a:rPr lang="en-US" dirty="0"/>
              <a:t>- Very few accidents happen due to: roadworks, faulty traffic light, oil/diesel, mud, defective road surface, obstructed vision to road sign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706543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75</TotalTime>
  <Words>556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</vt:lpstr>
      <vt:lpstr>How Junction Information can help Predict Accident Severity</vt:lpstr>
      <vt:lpstr>How Junction Information Could be useful</vt:lpstr>
      <vt:lpstr>Data and Feature Selection</vt:lpstr>
      <vt:lpstr>Road Type</vt:lpstr>
      <vt:lpstr>Junction Detail</vt:lpstr>
      <vt:lpstr>Junction Control</vt:lpstr>
      <vt:lpstr>Light Conditions</vt:lpstr>
      <vt:lpstr>Weather Conditions</vt:lpstr>
      <vt:lpstr>Special Conditions</vt:lpstr>
      <vt:lpstr>Road Surface</vt:lpstr>
      <vt:lpstr>Day of the Week</vt:lpstr>
      <vt:lpstr>Urban or Rural</vt:lpstr>
      <vt:lpstr>Data Processing</vt:lpstr>
      <vt:lpstr>Predictive Modelling</vt:lpstr>
      <vt:lpstr>Results + 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Junction Information can help Predict Accident Severity</dc:title>
  <dc:creator>85256850095</dc:creator>
  <cp:lastModifiedBy>85256850095</cp:lastModifiedBy>
  <cp:revision>7</cp:revision>
  <dcterms:created xsi:type="dcterms:W3CDTF">2020-09-27T13:59:27Z</dcterms:created>
  <dcterms:modified xsi:type="dcterms:W3CDTF">2020-09-27T15:15:05Z</dcterms:modified>
</cp:coreProperties>
</file>